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9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98" r:id="rId12"/>
    <p:sldId id="297" r:id="rId13"/>
    <p:sldId id="299" r:id="rId14"/>
    <p:sldId id="300" r:id="rId15"/>
    <p:sldId id="301" r:id="rId16"/>
    <p:sldId id="302" r:id="rId17"/>
    <p:sldId id="295" r:id="rId18"/>
    <p:sldId id="294" r:id="rId19"/>
    <p:sldId id="287" r:id="rId20"/>
    <p:sldId id="270" r:id="rId21"/>
    <p:sldId id="286" r:id="rId22"/>
    <p:sldId id="271" r:id="rId23"/>
    <p:sldId id="293" r:id="rId24"/>
    <p:sldId id="272" r:id="rId25"/>
    <p:sldId id="273" r:id="rId26"/>
    <p:sldId id="274" r:id="rId27"/>
    <p:sldId id="275" r:id="rId28"/>
    <p:sldId id="276" r:id="rId29"/>
    <p:sldId id="288" r:id="rId30"/>
    <p:sldId id="303" r:id="rId31"/>
    <p:sldId id="289" r:id="rId32"/>
    <p:sldId id="290" r:id="rId33"/>
    <p:sldId id="304" r:id="rId34"/>
    <p:sldId id="264" r:id="rId35"/>
    <p:sldId id="265" r:id="rId36"/>
    <p:sldId id="30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77F3D-7781-44F4-AB94-793E5EC54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2B2680-8A76-46C8-B203-FB145477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7C3EE8-61ED-40FD-B756-663F25FD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319B81-41AD-4C34-BCC7-52B1D0EC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469CF2-80F4-4638-B272-C318A23E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06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783A70-B7B2-4E5C-8AD3-B7EF1494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37E3EB-8A28-4423-9C4F-A8AC37812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B04501-7168-4F93-A0E1-F1432603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B59B92-D35D-4ABA-A751-CCDB0F9F7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A6175B-A46B-4EEB-95DC-9A4AA6F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05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66E66CA-0177-4D93-B80C-9D29EED44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21CBAE-6499-42B7-9630-9FD6215F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1407B7-BFF0-48D7-9365-B4410D8C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63FAEC-CA0C-47B7-84A8-056476B1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D98F2F-5FCF-4537-B407-8AD11767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66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8E8C34-C890-4085-B129-2E7F090D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387AFC-23BE-48F8-A6BF-DE92DBA2A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81ADA3-E905-42D0-B824-20BD03A1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40F0CE-0CCC-4C6A-A361-E1D5E562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15D9A7-37E7-4F7A-A2A2-C7BF5E21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74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918E3-4665-4752-8F25-A2C77895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41E38B-1738-4C8F-8065-C394788B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CF3400-2CF1-4854-9CB9-29395C00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2D8FD5-9633-4EBD-ABA7-405DC8C3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65243-7763-446E-B0EB-DD59F596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20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6F80B-D1A7-4B0F-99B7-3F4E50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6D01E8-6873-4CFB-AEBB-510A023AE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18B270-B5DB-4498-8028-7D45FFA9C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34105D-85C1-44BA-8410-56FE2040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F14FFC-1C1B-4CC2-9FF7-017E743D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15B943-572E-4AFD-AFF7-390BF87A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25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B9DC5-74C6-401E-96B3-DBCCB7B4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8C4D7D-4217-468B-BCFA-87BCCE7AC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3C9787-1FA2-4C44-B56E-8BE81CE54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FE7C34-21FC-43A7-A019-0164D1610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94C0CCA-229C-4E57-ABDA-7D71275BA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1C23176-1416-4010-B5CF-E3F7D4A0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B61B843-C25F-4CA7-B385-2B088E58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C153DAD-427C-4C99-BDE5-6758FFEF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188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D0ACC-84C1-4186-9E37-1C8C6430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C2124C-8406-4D84-B41F-4D8B2D11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48DD48-6948-4408-93E4-6CBE7D4B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5EDE1C3-4FE7-42B0-85CE-4C31DE01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41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CC23A4-E647-48AC-A073-81E985E8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C91926E-9B00-48B8-8F8F-87D70BA3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F0D618-B528-4D5E-945E-72B52F8D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83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70B15D-ACB4-488C-B919-0ADBF2F2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DD36EC-50CC-42DB-87CF-43C1B5F2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43AE85D-7852-4599-8AC6-CECF7E734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6C1842-D9E3-447D-A085-F07E7DE3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70EBA9E-E35D-4DFE-A93F-2D799093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09341B-3E60-4803-B8B1-14090B1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22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2177-58EC-48E3-99CA-FA2B256A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A9AE235-F2A8-491B-8E9E-CBFA4951E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0705BF-07F2-4ED8-BF22-BF28F3ED8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2F3E73-D979-4F8E-82DC-188D87AA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AC4BAC-4A45-40F6-926A-333BB44A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A77D4D-C4C1-4C27-B7D2-27C568EE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43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1AFA44B-CB62-46FA-80E9-A4A60CFE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5F643E-3F2E-478A-A3F0-0C1706603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D913A4-C1A1-4869-97CF-F720AEF7C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28F5B-BD08-4DB9-B6A4-D5BABDDD86F0}" type="datetimeFigureOut">
              <a:rPr kumimoji="1" lang="ja-JP" altLang="en-US" smtClean="0"/>
              <a:t>2021/10/12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2AD978-6573-46FE-9F9A-FFD042D0D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3DF0E4-39C0-454C-BE45-CCEF3FF05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19D70-6317-4849-A336-273BFACDF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87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-sasaki-gunma/setupChromeboo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7AEBB7-10D5-43D1-AC74-EE2E62F8A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Chromebook</a:t>
            </a:r>
            <a:r>
              <a:rPr kumimoji="1" lang="ja-JP" altLang="en-US" dirty="0"/>
              <a:t> </a:t>
            </a:r>
            <a:r>
              <a:rPr lang="en-US" altLang="ja-JP" dirty="0"/>
              <a:t>s</a:t>
            </a:r>
            <a:r>
              <a:rPr kumimoji="1" lang="en-US" altLang="ja-JP" dirty="0"/>
              <a:t>etup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AC68D4-BF4E-496F-9750-161D31E20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~ From initial setting to programming environment construction ~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072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6CFDA1-3232-4524-BB39-24771420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366E65-9E7F-4757-A61D-042758E9759F}"/>
              </a:ext>
            </a:extLst>
          </p:cNvPr>
          <p:cNvSpPr/>
          <p:nvPr/>
        </p:nvSpPr>
        <p:spPr>
          <a:xfrm>
            <a:off x="0" y="3114674"/>
            <a:ext cx="12192000" cy="62865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黒い画面（ターミナル）が表示されれば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モードのインストール完了</a:t>
            </a:r>
          </a:p>
        </p:txBody>
      </p:sp>
    </p:spTree>
    <p:extLst>
      <p:ext uri="{BB962C8B-B14F-4D97-AF65-F5344CB8AC3E}">
        <p14:creationId xmlns:p14="http://schemas.microsoft.com/office/powerpoint/2010/main" val="54954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23F958-3AC9-4692-AE6C-6674EF57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初期設定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E3748A-A692-473A-8D1C-6FC9C178C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日本語設定および</a:t>
            </a:r>
            <a:r>
              <a:rPr kumimoji="1" lang="en-US" altLang="ja-JP" dirty="0"/>
              <a:t>Anaconda3</a:t>
            </a:r>
            <a:r>
              <a:rPr kumimoji="1" lang="ja-JP" altLang="en-US" dirty="0"/>
              <a:t>のインストール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85344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6CFDA1-3232-4524-BB39-24771420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E495337-0FBF-403A-99AF-66543DD4B615}"/>
              </a:ext>
            </a:extLst>
          </p:cNvPr>
          <p:cNvSpPr/>
          <p:nvPr/>
        </p:nvSpPr>
        <p:spPr>
          <a:xfrm>
            <a:off x="4114801" y="6435306"/>
            <a:ext cx="370936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F4DFEAFC-141E-4AAD-B2CF-DA210BC3E30A}"/>
              </a:ext>
            </a:extLst>
          </p:cNvPr>
          <p:cNvSpPr/>
          <p:nvPr/>
        </p:nvSpPr>
        <p:spPr>
          <a:xfrm>
            <a:off x="0" y="3114674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261350"/>
              <a:gd name="adj4" fmla="val 35879"/>
              <a:gd name="adj5" fmla="val 527440"/>
              <a:gd name="adj6" fmla="val 35576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ターミナルが表示されたら閉じずに、「</a:t>
            </a:r>
            <a:r>
              <a:rPr kumimoji="1" lang="en-US" altLang="ja-JP" dirty="0"/>
              <a:t>Google Chrome</a:t>
            </a:r>
            <a:r>
              <a:rPr kumimoji="1" lang="ja-JP" altLang="en-US" dirty="0"/>
              <a:t>」へ</a:t>
            </a:r>
          </a:p>
        </p:txBody>
      </p:sp>
    </p:spTree>
    <p:extLst>
      <p:ext uri="{BB962C8B-B14F-4D97-AF65-F5344CB8AC3E}">
        <p14:creationId xmlns:p14="http://schemas.microsoft.com/office/powerpoint/2010/main" val="364376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96E3263-F24F-4382-A532-D10FB8F3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E2590325-BB0B-48FC-A25E-9CA1D856FC53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6655"/>
              <a:gd name="adj2" fmla="val 50589"/>
              <a:gd name="adj3" fmla="val -266778"/>
              <a:gd name="adj4" fmla="val 50679"/>
              <a:gd name="adj5" fmla="val -525419"/>
              <a:gd name="adj6" fmla="val 24373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「 </a:t>
            </a:r>
            <a:r>
              <a:rPr lang="en-US" altLang="ja-JP" dirty="0">
                <a:hlinkClick r:id="rId3"/>
              </a:rPr>
              <a:t>https://github.com/s-sasaki-gunma/setupChromebook</a:t>
            </a:r>
            <a:r>
              <a:rPr lang="en-US" altLang="ja-JP" dirty="0"/>
              <a:t> </a:t>
            </a:r>
            <a:r>
              <a:rPr kumimoji="1" lang="ja-JP" altLang="en-US" dirty="0"/>
              <a:t>」から「</a:t>
            </a:r>
            <a:r>
              <a:rPr kumimoji="1" lang="en-US" altLang="ja-JP" dirty="0"/>
              <a:t>setup.sh</a:t>
            </a:r>
            <a:r>
              <a:rPr kumimoji="1" lang="ja-JP" altLang="en-US" dirty="0"/>
              <a:t>」にアクセス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D99E44-E636-481E-B312-570BC9A4431B}"/>
              </a:ext>
            </a:extLst>
          </p:cNvPr>
          <p:cNvSpPr/>
          <p:nvPr/>
        </p:nvSpPr>
        <p:spPr>
          <a:xfrm>
            <a:off x="1224951" y="2786332"/>
            <a:ext cx="1733909" cy="276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71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4D6B39-B508-4BAD-AEC7-F850567B9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BA0570-47B5-4822-87FD-996080F06CFD}"/>
              </a:ext>
            </a:extLst>
          </p:cNvPr>
          <p:cNvSpPr/>
          <p:nvPr/>
        </p:nvSpPr>
        <p:spPr>
          <a:xfrm>
            <a:off x="9169878" y="3062377"/>
            <a:ext cx="448575" cy="301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77D6E793-4BB7-43F6-8F4D-6A95D7ACDBCA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6655"/>
              <a:gd name="adj2" fmla="val 50589"/>
              <a:gd name="adj3" fmla="val -210517"/>
              <a:gd name="adj4" fmla="val 50891"/>
              <a:gd name="adj5" fmla="val -478763"/>
              <a:gd name="adj6" fmla="val 75034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[Raw]</a:t>
            </a:r>
            <a:r>
              <a:rPr kumimoji="1" lang="ja-JP" altLang="en-US" dirty="0"/>
              <a:t>を右クリック（タッチパッドを２本指でタップ）して、</a:t>
            </a:r>
            <a:r>
              <a:rPr kumimoji="1" lang="en-US" altLang="ja-JP" dirty="0"/>
              <a:t>[</a:t>
            </a:r>
            <a:r>
              <a:rPr kumimoji="1" lang="ja-JP" altLang="en-US" dirty="0"/>
              <a:t>名前を付けてリンク先を保存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をタップ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7EA978-EDC0-4AA1-9AEF-E1C5FBBEB07A}"/>
              </a:ext>
            </a:extLst>
          </p:cNvPr>
          <p:cNvSpPr/>
          <p:nvPr/>
        </p:nvSpPr>
        <p:spPr>
          <a:xfrm>
            <a:off x="9325155" y="4374131"/>
            <a:ext cx="2398143" cy="301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A4B986C-96E9-4572-89E1-715D50186E4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394166" y="3364301"/>
            <a:ext cx="1130061" cy="1009830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1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B68144-6322-4D79-B9B5-A3C0688C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吹き出し: 折線 3">
            <a:extLst>
              <a:ext uri="{FF2B5EF4-FFF2-40B4-BE49-F238E27FC236}">
                <a16:creationId xmlns:a16="http://schemas.microsoft.com/office/drawing/2014/main" id="{612B045A-06F8-4427-AF4A-B802151B7EEC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6655"/>
              <a:gd name="adj2" fmla="val 50589"/>
              <a:gd name="adj3" fmla="val -80157"/>
              <a:gd name="adj4" fmla="val 63345"/>
              <a:gd name="adj5" fmla="val -76705"/>
              <a:gd name="adj6" fmla="val 7397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保存先およびファイル名を</a:t>
            </a:r>
            <a:r>
              <a:rPr lang="ja-JP" altLang="en-US" dirty="0"/>
              <a:t>確認して</a:t>
            </a:r>
            <a:r>
              <a:rPr lang="en-US" altLang="ja-JP" dirty="0"/>
              <a:t>[</a:t>
            </a:r>
            <a:r>
              <a:rPr lang="ja-JP" altLang="en-US" dirty="0"/>
              <a:t>保存</a:t>
            </a:r>
            <a:r>
              <a:rPr lang="en-US" altLang="ja-JP" dirty="0"/>
              <a:t>]</a:t>
            </a:r>
            <a:r>
              <a:rPr lang="ja-JP" altLang="en-US" dirty="0"/>
              <a:t>をタップ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6F2001-335A-483D-9F31-FF89C03409B6}"/>
              </a:ext>
            </a:extLst>
          </p:cNvPr>
          <p:cNvSpPr/>
          <p:nvPr/>
        </p:nvSpPr>
        <p:spPr>
          <a:xfrm>
            <a:off x="8980098" y="5495026"/>
            <a:ext cx="992038" cy="4917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89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8FA517-51D4-42E2-8CEA-99EA0F44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吹き出し: 折線 3">
            <a:extLst>
              <a:ext uri="{FF2B5EF4-FFF2-40B4-BE49-F238E27FC236}">
                <a16:creationId xmlns:a16="http://schemas.microsoft.com/office/drawing/2014/main" id="{5B3D685F-15CE-497A-8B52-CAE1C1A0E24C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99005"/>
              <a:gd name="adj2" fmla="val 49598"/>
              <a:gd name="adj3" fmla="val 796686"/>
              <a:gd name="adj4" fmla="val 49900"/>
              <a:gd name="adj5" fmla="val 1055370"/>
              <a:gd name="adj6" fmla="val 75741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「ダウンロード」完了後に</a:t>
            </a:r>
            <a:r>
              <a:rPr lang="en-US" altLang="ja-JP" dirty="0"/>
              <a:t>[</a:t>
            </a:r>
            <a:r>
              <a:rPr lang="ja-JP" altLang="en-US" dirty="0"/>
              <a:t>フォルダを開く</a:t>
            </a:r>
            <a:r>
              <a:rPr lang="en-US" altLang="ja-JP" dirty="0"/>
              <a:t>]</a:t>
            </a:r>
            <a:r>
              <a:rPr lang="ja-JP" altLang="en-US" dirty="0"/>
              <a:t>からダウンロードフォルダへ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EFE7C3-949D-4B0A-967F-A3252F8987F7}"/>
              </a:ext>
            </a:extLst>
          </p:cNvPr>
          <p:cNvSpPr/>
          <p:nvPr/>
        </p:nvSpPr>
        <p:spPr>
          <a:xfrm>
            <a:off x="9230265" y="6364620"/>
            <a:ext cx="992038" cy="4917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0FE46312-0CD6-4089-BF01-192E1CE8CB7E}"/>
              </a:ext>
            </a:extLst>
          </p:cNvPr>
          <p:cNvSpPr/>
          <p:nvPr/>
        </p:nvSpPr>
        <p:spPr>
          <a:xfrm>
            <a:off x="7746521" y="4364966"/>
            <a:ext cx="3692106" cy="1052423"/>
          </a:xfrm>
          <a:prstGeom prst="wedgeRoundRectCallout">
            <a:avLst>
              <a:gd name="adj1" fmla="val -18496"/>
              <a:gd name="adj2" fmla="val 821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フォルダを開く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を見失ったら、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次のページの操作をしましょう</a:t>
            </a:r>
          </a:p>
        </p:txBody>
      </p:sp>
    </p:spTree>
    <p:extLst>
      <p:ext uri="{BB962C8B-B14F-4D97-AF65-F5344CB8AC3E}">
        <p14:creationId xmlns:p14="http://schemas.microsoft.com/office/powerpoint/2010/main" val="93502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B37EFE-EC5B-4553-ADA9-DDD598893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吹き出し: 折線 3">
            <a:extLst>
              <a:ext uri="{FF2B5EF4-FFF2-40B4-BE49-F238E27FC236}">
                <a16:creationId xmlns:a16="http://schemas.microsoft.com/office/drawing/2014/main" id="{CCD075B5-7869-483F-A7E0-45FF93EAFA48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5283"/>
              <a:gd name="adj2" fmla="val 70896"/>
              <a:gd name="adj3" fmla="val -469865"/>
              <a:gd name="adj4" fmla="val 70348"/>
              <a:gd name="adj5" fmla="val -692828"/>
              <a:gd name="adj6" fmla="val 5423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アプリ一覧から「ファイル」ボタンをタップする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47262E-8B82-4B4E-B2BA-19309EB7542A}"/>
              </a:ext>
            </a:extLst>
          </p:cNvPr>
          <p:cNvSpPr/>
          <p:nvPr/>
        </p:nvSpPr>
        <p:spPr>
          <a:xfrm>
            <a:off x="5565475" y="1414733"/>
            <a:ext cx="1061049" cy="9402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83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EA9C7E-BE7A-4198-B600-55905F583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吹き出し: 折線 3">
            <a:extLst>
              <a:ext uri="{FF2B5EF4-FFF2-40B4-BE49-F238E27FC236}">
                <a16:creationId xmlns:a16="http://schemas.microsoft.com/office/drawing/2014/main" id="{CF8A29A0-874C-4A8D-9A16-8F8932F20492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5283"/>
              <a:gd name="adj2" fmla="val 70896"/>
              <a:gd name="adj3" fmla="val -469865"/>
              <a:gd name="adj4" fmla="val 70348"/>
              <a:gd name="adj5" fmla="val -751833"/>
              <a:gd name="adj6" fmla="val 48501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マイファイルから「ダウンロード」をタップする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2A7D81F-6B24-40E6-AC18-156FE9558B75}"/>
              </a:ext>
            </a:extLst>
          </p:cNvPr>
          <p:cNvSpPr/>
          <p:nvPr/>
        </p:nvSpPr>
        <p:spPr>
          <a:xfrm>
            <a:off x="2278811" y="1121434"/>
            <a:ext cx="4803476" cy="3623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711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13BE50-74C1-4CDD-AB81-EC5D0E49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DE7F53-4F20-4091-931D-5DC4BC77B7E8}"/>
              </a:ext>
            </a:extLst>
          </p:cNvPr>
          <p:cNvSpPr/>
          <p:nvPr/>
        </p:nvSpPr>
        <p:spPr>
          <a:xfrm>
            <a:off x="4166558" y="1802921"/>
            <a:ext cx="1929442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12A294A9-0A5C-4A39-86C7-D7D3994B74EA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271"/>
              <a:gd name="adj2" fmla="val 82018"/>
              <a:gd name="adj3" fmla="val -355100"/>
              <a:gd name="adj4" fmla="val 82307"/>
              <a:gd name="adj5" fmla="val -652359"/>
              <a:gd name="adj6" fmla="val 50219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ダウンロードした「</a:t>
            </a:r>
            <a:r>
              <a:rPr kumimoji="1" lang="en-US" altLang="ja-JP" dirty="0"/>
              <a:t>setup.sh</a:t>
            </a:r>
            <a:r>
              <a:rPr kumimoji="1" lang="ja-JP" altLang="en-US" dirty="0"/>
              <a:t>」を右クリック（二本指タップ）からコピーする</a:t>
            </a:r>
          </a:p>
        </p:txBody>
      </p:sp>
    </p:spTree>
    <p:extLst>
      <p:ext uri="{BB962C8B-B14F-4D97-AF65-F5344CB8AC3E}">
        <p14:creationId xmlns:p14="http://schemas.microsoft.com/office/powerpoint/2010/main" val="366140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402D1-57FA-49AC-8827-611EF3A9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実行環境</a:t>
            </a:r>
            <a:endParaRPr kumimoji="1" lang="ja-JP" alt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0ADF00DC-BD17-4049-837C-CF35FC57A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045057"/>
              </p:ext>
            </p:extLst>
          </p:nvPr>
        </p:nvGraphicFramePr>
        <p:xfrm>
          <a:off x="838200" y="1825625"/>
          <a:ext cx="10515600" cy="43318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25065">
                  <a:extLst>
                    <a:ext uri="{9D8B030D-6E8A-4147-A177-3AD203B41FA5}">
                      <a16:colId xmlns:a16="http://schemas.microsoft.com/office/drawing/2014/main" val="2091512026"/>
                    </a:ext>
                  </a:extLst>
                </a:gridCol>
                <a:gridCol w="7990535">
                  <a:extLst>
                    <a:ext uri="{9D8B030D-6E8A-4147-A177-3AD203B41FA5}">
                      <a16:colId xmlns:a16="http://schemas.microsoft.com/office/drawing/2014/main" val="3417981518"/>
                    </a:ext>
                  </a:extLst>
                </a:gridCol>
              </a:tblGrid>
              <a:tr h="721976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1" dirty="0">
                          <a:effectLst/>
                        </a:rPr>
                        <a:t>機種</a:t>
                      </a: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Chromebook 3100 2-in-1</a:t>
                      </a: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1184004784"/>
                  </a:ext>
                </a:extLst>
              </a:tr>
              <a:tr h="72197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CPU</a:t>
                      </a: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800">
                          <a:effectLst/>
                        </a:rPr>
                        <a:t>Intel(R) Celeron(R) N4020 CPU @ 1.1 GHz x 2</a:t>
                      </a: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2447873754"/>
                  </a:ext>
                </a:extLst>
              </a:tr>
              <a:tr h="72197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effectLst/>
                        </a:rPr>
                        <a:t>MemTotal</a:t>
                      </a:r>
                      <a:endParaRPr lang="en-US" sz="2800" b="1" dirty="0">
                        <a:effectLst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3,897,296 kB</a:t>
                      </a: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2053232061"/>
                  </a:ext>
                </a:extLst>
              </a:tr>
              <a:tr h="72197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effectLst/>
                        </a:rPr>
                        <a:t>ChromeOS</a:t>
                      </a:r>
                      <a:endParaRPr lang="en-US" sz="2800" b="1" dirty="0">
                        <a:effectLst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800">
                          <a:effectLst/>
                        </a:rPr>
                        <a:t>Google Chrome OS ver.93.0.4577.107（64 bit）</a:t>
                      </a: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4155510336"/>
                  </a:ext>
                </a:extLst>
              </a:tr>
              <a:tr h="72197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effectLst/>
                        </a:rPr>
                        <a:t>LinuxOS</a:t>
                      </a:r>
                      <a:endParaRPr lang="en-US" sz="2800" b="1" dirty="0">
                        <a:effectLst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Debian GNU/Linux 10.11</a:t>
                      </a: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1766908605"/>
                  </a:ext>
                </a:extLst>
              </a:tr>
              <a:tr h="72197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Anaconda3</a:t>
                      </a: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ver. 2021.05-Linux-x86_64</a:t>
                      </a: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3120199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C70DD0-42EA-4930-9A90-6A13B21F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4AE3E6-16D5-4D4C-BE97-E0FB88358DF2}"/>
              </a:ext>
            </a:extLst>
          </p:cNvPr>
          <p:cNvSpPr/>
          <p:nvPr/>
        </p:nvSpPr>
        <p:spPr>
          <a:xfrm>
            <a:off x="0" y="2337758"/>
            <a:ext cx="1984075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2AEE0-1412-499D-86C8-2BCBE4DDF26D}"/>
              </a:ext>
            </a:extLst>
          </p:cNvPr>
          <p:cNvSpPr/>
          <p:nvPr/>
        </p:nvSpPr>
        <p:spPr>
          <a:xfrm>
            <a:off x="3502325" y="2760452"/>
            <a:ext cx="1897811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F753A24E-1E5B-4E21-9095-BE8737E2D715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19280"/>
              <a:gd name="adj3" fmla="val -301997"/>
              <a:gd name="adj4" fmla="val 19331"/>
              <a:gd name="adj5" fmla="val -541536"/>
              <a:gd name="adj6" fmla="val 1105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コピー後に「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ファイル」というフォルダへアクセスして、右クリックから</a:t>
            </a:r>
            <a:r>
              <a:rPr kumimoji="1" lang="en-US" altLang="ja-JP" dirty="0"/>
              <a:t>[</a:t>
            </a:r>
            <a:r>
              <a:rPr kumimoji="1" lang="ja-JP" altLang="en-US" dirty="0"/>
              <a:t>貼り付け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を行う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C44A72A-9819-4C11-94A3-B76EA3D0B01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84075" y="2549105"/>
            <a:ext cx="1518250" cy="422694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2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6CF967-3BDE-47C7-84DA-0E87C313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3235030-4A1E-4B51-A12F-160ED054582D}"/>
              </a:ext>
            </a:extLst>
          </p:cNvPr>
          <p:cNvSpPr/>
          <p:nvPr/>
        </p:nvSpPr>
        <p:spPr>
          <a:xfrm>
            <a:off x="0" y="3428999"/>
            <a:ext cx="1966823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97A5E5-DD0E-4D65-A977-29E130EEEF99}"/>
              </a:ext>
            </a:extLst>
          </p:cNvPr>
          <p:cNvSpPr/>
          <p:nvPr/>
        </p:nvSpPr>
        <p:spPr>
          <a:xfrm>
            <a:off x="2234242" y="4390845"/>
            <a:ext cx="1164566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F76BD8-C912-49D8-8282-5EDB0388DDB3}"/>
              </a:ext>
            </a:extLst>
          </p:cNvPr>
          <p:cNvSpPr/>
          <p:nvPr/>
        </p:nvSpPr>
        <p:spPr>
          <a:xfrm>
            <a:off x="3398808" y="3886197"/>
            <a:ext cx="1768415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4AEB1D18-876D-46D3-8EED-36A64930C9EA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19280"/>
              <a:gd name="adj3" fmla="val -175013"/>
              <a:gd name="adj4" fmla="val 9212"/>
              <a:gd name="adj5" fmla="val -377611"/>
              <a:gd name="adj6" fmla="val 9266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（</a:t>
            </a:r>
            <a:r>
              <a:rPr lang="en-US" altLang="ja-JP" dirty="0" err="1"/>
              <a:t>Jupyter</a:t>
            </a:r>
            <a:r>
              <a:rPr lang="ja-JP" altLang="en-US" dirty="0"/>
              <a:t>から</a:t>
            </a:r>
            <a:r>
              <a:rPr lang="en-US" altLang="ja-JP" dirty="0"/>
              <a:t>Google Drive</a:t>
            </a:r>
            <a:r>
              <a:rPr lang="ja-JP" altLang="en-US" dirty="0"/>
              <a:t>のデータを編集するために）</a:t>
            </a:r>
            <a:r>
              <a:rPr lang="en-US" altLang="ja-JP" dirty="0"/>
              <a:t>[</a:t>
            </a:r>
            <a:r>
              <a:rPr kumimoji="1" lang="ja-JP" altLang="en-US" dirty="0"/>
              <a:t>マイドライブ</a:t>
            </a:r>
            <a:r>
              <a:rPr kumimoji="1" lang="en-US" altLang="ja-JP" dirty="0"/>
              <a:t>]&gt;[Classroom]</a:t>
            </a:r>
            <a:r>
              <a:rPr kumimoji="1" lang="ja-JP" altLang="en-US" dirty="0"/>
              <a:t>を右クリックして</a:t>
            </a:r>
            <a:r>
              <a:rPr kumimoji="1" lang="en-US" altLang="ja-JP" dirty="0"/>
              <a:t>[Linux</a:t>
            </a:r>
            <a:r>
              <a:rPr kumimoji="1" lang="ja-JP" altLang="en-US" dirty="0"/>
              <a:t>と共有</a:t>
            </a:r>
            <a:r>
              <a:rPr kumimoji="1" lang="en-US" altLang="ja-JP" dirty="0"/>
              <a:t>]</a:t>
            </a:r>
            <a:r>
              <a:rPr lang="ja-JP" altLang="en-US" dirty="0"/>
              <a:t>する</a:t>
            </a:r>
            <a:endParaRPr kumimoji="1" lang="en-US" altLang="ja-JP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13ADAAA-D43D-43D7-9C0A-4E29806761F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966823" y="3640346"/>
            <a:ext cx="848948" cy="750499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88D7AD9-AA50-4F66-A55A-FF2A64DA9F27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3398808" y="4308891"/>
            <a:ext cx="884208" cy="293301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4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C47DB77-5B29-4EAB-9A49-4015D4734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4F12EC-6E95-4A0F-97A8-7FA1A6EC9F3B}"/>
              </a:ext>
            </a:extLst>
          </p:cNvPr>
          <p:cNvSpPr/>
          <p:nvPr/>
        </p:nvSpPr>
        <p:spPr>
          <a:xfrm>
            <a:off x="1846052" y="232913"/>
            <a:ext cx="1483743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1E3C85-8BD3-4857-BB73-314EB3FC0989}"/>
              </a:ext>
            </a:extLst>
          </p:cNvPr>
          <p:cNvSpPr/>
          <p:nvPr/>
        </p:nvSpPr>
        <p:spPr>
          <a:xfrm>
            <a:off x="7453223" y="6433632"/>
            <a:ext cx="448573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5AD0EEBD-A3B6-482A-A170-886A0DA7D918}"/>
              </a:ext>
            </a:extLst>
          </p:cNvPr>
          <p:cNvSpPr/>
          <p:nvPr/>
        </p:nvSpPr>
        <p:spPr>
          <a:xfrm>
            <a:off x="6096000" y="0"/>
            <a:ext cx="6096000" cy="1260000"/>
          </a:xfrm>
          <a:prstGeom prst="borderCallout2">
            <a:avLst>
              <a:gd name="adj1" fmla="val 101863"/>
              <a:gd name="adj2" fmla="val 58089"/>
              <a:gd name="adj3" fmla="val 166689"/>
              <a:gd name="adj4" fmla="val 27307"/>
              <a:gd name="adj5" fmla="val 507565"/>
              <a:gd name="adj6" fmla="val 26171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000" dirty="0"/>
              <a:t>① 画面下部の「ターミナル」を選択</a:t>
            </a:r>
            <a:endParaRPr kumimoji="1" lang="en-US" altLang="ja-JP" sz="2000" dirty="0"/>
          </a:p>
          <a:p>
            <a:r>
              <a:rPr kumimoji="1" lang="ja-JP" altLang="en-US" sz="2000" dirty="0"/>
              <a:t>② ターミナル上に「　</a:t>
            </a:r>
            <a:r>
              <a:rPr kumimoji="1" lang="en-US" altLang="ja-JP" sz="2000" b="1" dirty="0" err="1"/>
              <a:t>sh</a:t>
            </a:r>
            <a:r>
              <a:rPr kumimoji="1" lang="en-US" altLang="ja-JP" sz="2000" b="1" dirty="0"/>
              <a:t>  setup.sh</a:t>
            </a:r>
            <a:r>
              <a:rPr kumimoji="1" lang="ja-JP" altLang="en-US" sz="2000" dirty="0"/>
              <a:t>　」と入力</a:t>
            </a:r>
            <a:endParaRPr kumimoji="1" lang="en-US" altLang="ja-JP" sz="2000" dirty="0"/>
          </a:p>
          <a:p>
            <a:r>
              <a:rPr kumimoji="1" lang="ja-JP" altLang="en-US" sz="2000" dirty="0"/>
              <a:t>③ 「</a:t>
            </a:r>
            <a:r>
              <a:rPr kumimoji="1" lang="en-US" altLang="ja-JP" sz="2000" dirty="0"/>
              <a:t>Enter</a:t>
            </a:r>
            <a:r>
              <a:rPr kumimoji="1" lang="ja-JP" altLang="en-US" sz="2000" dirty="0"/>
              <a:t>」を押すとセットアップが開始される</a:t>
            </a:r>
            <a:endParaRPr kumimoji="1" lang="en-US" altLang="ja-JP" sz="2000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05465FE-B62D-4D5B-80BC-301CF19B1DCB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flipH="1" flipV="1">
            <a:off x="2587924" y="655607"/>
            <a:ext cx="4865299" cy="5989372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7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9EB2FF1-1108-45C7-A8D8-57CCCC81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6D3400F4-3EF0-40F1-95B2-047ECC4DD092}"/>
              </a:ext>
            </a:extLst>
          </p:cNvPr>
          <p:cNvSpPr/>
          <p:nvPr/>
        </p:nvSpPr>
        <p:spPr>
          <a:xfrm>
            <a:off x="0" y="5589916"/>
            <a:ext cx="12192000" cy="1268083"/>
          </a:xfrm>
          <a:prstGeom prst="borderCallout2">
            <a:avLst>
              <a:gd name="adj1" fmla="val -2038"/>
              <a:gd name="adj2" fmla="val 85113"/>
              <a:gd name="adj3" fmla="val -259646"/>
              <a:gd name="adj4" fmla="val 52144"/>
              <a:gd name="adj5" fmla="val -260169"/>
              <a:gd name="adj6" fmla="val 25257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実行すると大量の文字が流れます。そうでなければ次の点を確認して再度「</a:t>
            </a:r>
            <a:r>
              <a:rPr kumimoji="1" lang="en-US" altLang="ja-JP" dirty="0" err="1"/>
              <a:t>sh</a:t>
            </a:r>
            <a:r>
              <a:rPr kumimoji="1" lang="en-US" altLang="ja-JP" dirty="0"/>
              <a:t> setup.sh</a:t>
            </a:r>
            <a:r>
              <a:rPr kumimoji="1" lang="ja-JP" altLang="en-US" dirty="0"/>
              <a:t>」を入力実行してください。</a:t>
            </a:r>
            <a:endParaRPr kumimoji="1" lang="en-US" altLang="ja-JP" dirty="0"/>
          </a:p>
          <a:p>
            <a:pPr lvl="1"/>
            <a:r>
              <a:rPr lang="ja-JP" altLang="en-US" dirty="0"/>
              <a:t>・「</a:t>
            </a:r>
            <a:r>
              <a:rPr lang="en-US" altLang="ja-JP" dirty="0" err="1"/>
              <a:t>sh</a:t>
            </a:r>
            <a:r>
              <a:rPr lang="en-US" altLang="ja-JP" dirty="0"/>
              <a:t> setup.sh</a:t>
            </a:r>
            <a:r>
              <a:rPr lang="ja-JP" altLang="en-US" dirty="0"/>
              <a:t>」のスペルミスや全角での入力していないか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・「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ファイル」というフォルダに</a:t>
            </a:r>
            <a:r>
              <a:rPr kumimoji="1" lang="en-US" altLang="ja-JP" dirty="0"/>
              <a:t>setup.sh</a:t>
            </a:r>
            <a:r>
              <a:rPr kumimoji="1" lang="ja-JP" altLang="en-US" dirty="0"/>
              <a:t>がコピーされていないか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5350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E7637C-7171-4613-AEFF-AF213D0DF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E0BD666-43AC-48B3-963E-8319B4C207DE}"/>
              </a:ext>
            </a:extLst>
          </p:cNvPr>
          <p:cNvSpPr/>
          <p:nvPr/>
        </p:nvSpPr>
        <p:spPr>
          <a:xfrm>
            <a:off x="3959525" y="1276709"/>
            <a:ext cx="914400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78414708-FA1C-4DA4-9124-1738ABFF26A4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19280"/>
              <a:gd name="adj3" fmla="val -175013"/>
              <a:gd name="adj4" fmla="val 9212"/>
              <a:gd name="adj5" fmla="val -723931"/>
              <a:gd name="adj6" fmla="val 3224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セットアップの最後に日本語入力に関する画面が表示されたら、「</a:t>
            </a:r>
            <a:r>
              <a:rPr kumimoji="1" lang="en-US" altLang="ja-JP" b="1" dirty="0"/>
              <a:t>input Method</a:t>
            </a:r>
            <a:r>
              <a:rPr kumimoji="1" lang="ja-JP" altLang="en-US" dirty="0"/>
              <a:t>」を選択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6184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414C8B-44D1-4CFF-8337-0E5CC0731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60EE53-94BA-4576-8CEF-760D5D5F2F57}"/>
              </a:ext>
            </a:extLst>
          </p:cNvPr>
          <p:cNvSpPr/>
          <p:nvPr/>
        </p:nvSpPr>
        <p:spPr>
          <a:xfrm>
            <a:off x="7315200" y="1664898"/>
            <a:ext cx="1121434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97D2AFDC-F4E9-446B-9DF9-38A8CFDDC1F6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85113"/>
              <a:gd name="adj3" fmla="val -412820"/>
              <a:gd name="adj4" fmla="val 85045"/>
              <a:gd name="adj5" fmla="val -682373"/>
              <a:gd name="adj6" fmla="val 69266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「</a:t>
            </a:r>
            <a:r>
              <a:rPr kumimoji="1" lang="en-US" altLang="ja-JP" dirty="0"/>
              <a:t>input Method</a:t>
            </a:r>
            <a:r>
              <a:rPr kumimoji="1" lang="ja-JP" altLang="en-US" dirty="0"/>
              <a:t>」のリストに「</a:t>
            </a:r>
            <a:r>
              <a:rPr kumimoji="1" lang="en-US" altLang="ja-JP" dirty="0" err="1"/>
              <a:t>Mozc</a:t>
            </a:r>
            <a:r>
              <a:rPr kumimoji="1" lang="ja-JP" altLang="en-US" dirty="0"/>
              <a:t>」がない場合には</a:t>
            </a:r>
            <a:r>
              <a:rPr kumimoji="1" lang="en-US" altLang="ja-JP" dirty="0"/>
              <a:t>[Add]</a:t>
            </a:r>
            <a:r>
              <a:rPr kumimoji="1" lang="ja-JP" altLang="en-US" dirty="0"/>
              <a:t>を選択。「</a:t>
            </a:r>
            <a:r>
              <a:rPr kumimoji="1" lang="en-US" altLang="ja-JP" dirty="0" err="1"/>
              <a:t>Mozc</a:t>
            </a:r>
            <a:r>
              <a:rPr kumimoji="1" lang="ja-JP" altLang="en-US" dirty="0"/>
              <a:t>」があった場合には</a:t>
            </a:r>
            <a:r>
              <a:rPr kumimoji="1" lang="en-US" altLang="ja-JP" dirty="0"/>
              <a:t>[close]</a:t>
            </a:r>
            <a:r>
              <a:rPr kumimoji="1" lang="ja-JP" altLang="en-US" dirty="0"/>
              <a:t>で終了。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801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29DE7A-FA13-4102-9AFF-F0C1C0DAB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6E9130A-7EFF-4E30-A15A-B922838C6069}"/>
              </a:ext>
            </a:extLst>
          </p:cNvPr>
          <p:cNvSpPr/>
          <p:nvPr/>
        </p:nvSpPr>
        <p:spPr>
          <a:xfrm>
            <a:off x="4666891" y="2838090"/>
            <a:ext cx="2216988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1ED975D2-3DBA-4A58-B166-E5CB85FDF9E5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85113"/>
              <a:gd name="adj3" fmla="val -412820"/>
              <a:gd name="adj4" fmla="val 85045"/>
              <a:gd name="adj5" fmla="val -493051"/>
              <a:gd name="adj6" fmla="val 56766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言語のリストの中から「</a:t>
            </a:r>
            <a:r>
              <a:rPr kumimoji="1" lang="en-US" altLang="ja-JP" dirty="0"/>
              <a:t>Japanese</a:t>
            </a:r>
            <a:r>
              <a:rPr kumimoji="1" lang="ja-JP" altLang="en-US" dirty="0"/>
              <a:t>」を選択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0429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DCAB42-715F-43AE-9947-63FF589E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FE4AF8E-42AF-497A-A23D-651DFF58FD17}"/>
              </a:ext>
            </a:extLst>
          </p:cNvPr>
          <p:cNvSpPr/>
          <p:nvPr/>
        </p:nvSpPr>
        <p:spPr>
          <a:xfrm>
            <a:off x="4744528" y="2035834"/>
            <a:ext cx="2061714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3E549CF-9980-48A2-8F1D-140AF2ED4987}"/>
              </a:ext>
            </a:extLst>
          </p:cNvPr>
          <p:cNvSpPr/>
          <p:nvPr/>
        </p:nvSpPr>
        <p:spPr>
          <a:xfrm>
            <a:off x="5978106" y="3976779"/>
            <a:ext cx="828136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51A5F918-364D-4D60-9E44-18896C4ABB92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85113"/>
              <a:gd name="adj3" fmla="val -412820"/>
              <a:gd name="adj4" fmla="val 85045"/>
              <a:gd name="adj5" fmla="val -622344"/>
              <a:gd name="adj6" fmla="val 55695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「</a:t>
            </a:r>
            <a:r>
              <a:rPr kumimoji="1" lang="en-US" altLang="ja-JP" dirty="0"/>
              <a:t>Japanese input Method</a:t>
            </a:r>
            <a:r>
              <a:rPr kumimoji="1" lang="ja-JP" altLang="en-US" dirty="0"/>
              <a:t>」の中から、「</a:t>
            </a:r>
            <a:r>
              <a:rPr kumimoji="1" lang="en-US" altLang="ja-JP" dirty="0" err="1"/>
              <a:t>Mozc</a:t>
            </a:r>
            <a:r>
              <a:rPr kumimoji="1" lang="ja-JP" altLang="en-US" dirty="0"/>
              <a:t>」を選択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456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D98A62-406B-4728-881D-D0FE5E95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6B3EE6-4DFE-45CC-BA39-EDB4338A969B}"/>
              </a:ext>
            </a:extLst>
          </p:cNvPr>
          <p:cNvSpPr/>
          <p:nvPr/>
        </p:nvSpPr>
        <p:spPr>
          <a:xfrm>
            <a:off x="7677509" y="4641011"/>
            <a:ext cx="810883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F9D198AC-DC44-4DFB-8B7A-E21F92E8582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borderCallout2">
            <a:avLst>
              <a:gd name="adj1" fmla="val -2038"/>
              <a:gd name="adj2" fmla="val 85113"/>
              <a:gd name="adj3" fmla="val -170396"/>
              <a:gd name="adj4" fmla="val 84688"/>
              <a:gd name="adj5" fmla="val -211377"/>
              <a:gd name="adj6" fmla="val 69623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「</a:t>
            </a:r>
            <a:r>
              <a:rPr kumimoji="1" lang="en-US" altLang="ja-JP" dirty="0"/>
              <a:t>Close</a:t>
            </a:r>
            <a:r>
              <a:rPr kumimoji="1" lang="ja-JP" altLang="en-US" dirty="0"/>
              <a:t>」を押して完了　</a:t>
            </a:r>
            <a:r>
              <a:rPr kumimoji="1" lang="en-US" altLang="ja-JP" dirty="0"/>
              <a:t>※</a:t>
            </a:r>
            <a:r>
              <a:rPr kumimoji="1" lang="en-US" altLang="ja-JP" dirty="0" err="1"/>
              <a:t>Mozc</a:t>
            </a:r>
            <a:r>
              <a:rPr kumimoji="1" lang="ja-JP" altLang="en-US" dirty="0"/>
              <a:t>以外のものがあった場合には</a:t>
            </a:r>
            <a:r>
              <a:rPr kumimoji="1" lang="en-US" altLang="ja-JP" dirty="0"/>
              <a:t>[remove]</a:t>
            </a:r>
            <a:r>
              <a:rPr kumimoji="1" lang="ja-JP" altLang="en-US" dirty="0"/>
              <a:t>で消す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91053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8036BA-3575-44CA-A6DF-094E0A68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8DA111-5891-4294-AC35-299F518E042C}"/>
              </a:ext>
            </a:extLst>
          </p:cNvPr>
          <p:cNvSpPr/>
          <p:nvPr/>
        </p:nvSpPr>
        <p:spPr>
          <a:xfrm>
            <a:off x="7703389" y="6435306"/>
            <a:ext cx="414068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FD864-30A3-4894-8924-D34768BE7322}"/>
              </a:ext>
            </a:extLst>
          </p:cNvPr>
          <p:cNvSpPr/>
          <p:nvPr/>
        </p:nvSpPr>
        <p:spPr>
          <a:xfrm>
            <a:off x="7556739" y="5667554"/>
            <a:ext cx="2320505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0466AB9B-E7C3-4D55-9970-3DA5778280F1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27137"/>
              <a:gd name="adj3" fmla="val 166689"/>
              <a:gd name="adj4" fmla="val 27307"/>
              <a:gd name="adj5" fmla="val 1070008"/>
              <a:gd name="adj6" fmla="val 62957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終了方法：ターミナルを右クリックして、</a:t>
            </a:r>
            <a:r>
              <a:rPr kumimoji="1" lang="en-US" altLang="ja-JP" dirty="0"/>
              <a:t>[Linux</a:t>
            </a:r>
            <a:r>
              <a:rPr kumimoji="1" lang="ja-JP" altLang="en-US" dirty="0"/>
              <a:t>をシャットダウン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を選択</a:t>
            </a:r>
          </a:p>
        </p:txBody>
      </p:sp>
    </p:spTree>
    <p:extLst>
      <p:ext uri="{BB962C8B-B14F-4D97-AF65-F5344CB8AC3E}">
        <p14:creationId xmlns:p14="http://schemas.microsoft.com/office/powerpoint/2010/main" val="27318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CD58DF6-2DF5-459B-B12A-84527E46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Linux</a:t>
            </a:r>
            <a:r>
              <a:rPr kumimoji="1" lang="ja-JP" altLang="en-US" dirty="0"/>
              <a:t>モードのインストール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88A23EA-FD3A-4445-B0EB-DDF82FBEC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ChromeOS</a:t>
            </a:r>
            <a:r>
              <a:rPr kumimoji="1" lang="ja-JP" altLang="en-US" dirty="0"/>
              <a:t>は最新版に更新しておきましょう</a:t>
            </a:r>
          </a:p>
        </p:txBody>
      </p:sp>
    </p:spTree>
    <p:extLst>
      <p:ext uri="{BB962C8B-B14F-4D97-AF65-F5344CB8AC3E}">
        <p14:creationId xmlns:p14="http://schemas.microsoft.com/office/powerpoint/2010/main" val="1123171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AF4A5F-A700-4733-AB06-E3568732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動作の確認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3E4415-7D35-46E5-B9D9-DA9BBBDE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ランチャーから「</a:t>
            </a:r>
            <a:r>
              <a:rPr lang="en-US" altLang="ja-JP" dirty="0"/>
              <a:t>Jupyter</a:t>
            </a:r>
            <a:r>
              <a:rPr lang="ja-JP" altLang="en-US" dirty="0"/>
              <a:t> </a:t>
            </a:r>
            <a:r>
              <a:rPr lang="en-US" altLang="ja-JP" dirty="0"/>
              <a:t>Notebook</a:t>
            </a:r>
            <a:r>
              <a:rPr lang="ja-JP" altLang="en-US" dirty="0"/>
              <a:t>」が起動するか確認しましょう</a:t>
            </a:r>
          </a:p>
        </p:txBody>
      </p:sp>
    </p:spTree>
    <p:extLst>
      <p:ext uri="{BB962C8B-B14F-4D97-AF65-F5344CB8AC3E}">
        <p14:creationId xmlns:p14="http://schemas.microsoft.com/office/powerpoint/2010/main" val="3597163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770F30-D234-454C-9D9E-456E09D7F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EEF041E-E2DC-47CE-B632-4A7D7300BBC5}"/>
              </a:ext>
            </a:extLst>
          </p:cNvPr>
          <p:cNvSpPr/>
          <p:nvPr/>
        </p:nvSpPr>
        <p:spPr>
          <a:xfrm>
            <a:off x="7341080" y="5072332"/>
            <a:ext cx="948905" cy="10696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914E7418-7BF5-49FD-8FB0-E21BFE840E17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27137"/>
              <a:gd name="adj3" fmla="val 166689"/>
              <a:gd name="adj4" fmla="val 27307"/>
              <a:gd name="adj5" fmla="val 919936"/>
              <a:gd name="adj6" fmla="val 5986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アプリ一覧の「</a:t>
            </a:r>
            <a:r>
              <a:rPr kumimoji="1" lang="en-US" altLang="ja-JP" dirty="0"/>
              <a:t>Linux</a:t>
            </a:r>
            <a:r>
              <a:rPr kumimoji="1" lang="ja-JP" altLang="en-US"/>
              <a:t>アプリ」から各種アプリが使える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810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52153F-756C-47E8-B369-051A76C91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CDEAA2-3051-45CD-9FC1-640FC1AF3CA5}"/>
              </a:ext>
            </a:extLst>
          </p:cNvPr>
          <p:cNvSpPr/>
          <p:nvPr/>
        </p:nvSpPr>
        <p:spPr>
          <a:xfrm>
            <a:off x="6892507" y="4011282"/>
            <a:ext cx="836762" cy="94028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488D2D3-C47D-4AAD-96BE-AAD081438406}"/>
              </a:ext>
            </a:extLst>
          </p:cNvPr>
          <p:cNvSpPr/>
          <p:nvPr/>
        </p:nvSpPr>
        <p:spPr>
          <a:xfrm>
            <a:off x="6892507" y="5132717"/>
            <a:ext cx="836762" cy="871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6F83D-430C-4C7A-ABB9-3B1B3264C3D7}"/>
              </a:ext>
            </a:extLst>
          </p:cNvPr>
          <p:cNvSpPr/>
          <p:nvPr/>
        </p:nvSpPr>
        <p:spPr>
          <a:xfrm>
            <a:off x="7910424" y="4011281"/>
            <a:ext cx="836761" cy="94027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吹き出し: 折線 1">
            <a:extLst>
              <a:ext uri="{FF2B5EF4-FFF2-40B4-BE49-F238E27FC236}">
                <a16:creationId xmlns:a16="http://schemas.microsoft.com/office/drawing/2014/main" id="{E076A38F-4911-49A7-B14E-BDA9A1F278B0}"/>
              </a:ext>
            </a:extLst>
          </p:cNvPr>
          <p:cNvSpPr/>
          <p:nvPr/>
        </p:nvSpPr>
        <p:spPr>
          <a:xfrm>
            <a:off x="3692106" y="5132717"/>
            <a:ext cx="2587926" cy="871268"/>
          </a:xfrm>
          <a:prstGeom prst="borderCallout2">
            <a:avLst>
              <a:gd name="adj1" fmla="val 28651"/>
              <a:gd name="adj2" fmla="val 99914"/>
              <a:gd name="adj3" fmla="val 28651"/>
              <a:gd name="adj4" fmla="val 112543"/>
              <a:gd name="adj5" fmla="val 59035"/>
              <a:gd name="adj6" fmla="val 124811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Python</a:t>
            </a:r>
            <a:r>
              <a:rPr kumimoji="1" lang="ja-JP" altLang="en-US" dirty="0"/>
              <a:t>を動かすためのアプリケーション</a:t>
            </a:r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49E53EF6-6FD1-4E52-91C1-01073867A834}"/>
              </a:ext>
            </a:extLst>
          </p:cNvPr>
          <p:cNvSpPr/>
          <p:nvPr/>
        </p:nvSpPr>
        <p:spPr>
          <a:xfrm>
            <a:off x="3692106" y="2731698"/>
            <a:ext cx="2587926" cy="871268"/>
          </a:xfrm>
          <a:prstGeom prst="borderCallout2">
            <a:avLst>
              <a:gd name="adj1" fmla="val 28651"/>
              <a:gd name="adj2" fmla="val 99914"/>
              <a:gd name="adj3" fmla="val 28651"/>
              <a:gd name="adj4" fmla="val 112543"/>
              <a:gd name="adj5" fmla="val 144183"/>
              <a:gd name="adj6" fmla="val 139478"/>
            </a:avLst>
          </a:prstGeom>
          <a:ln w="762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各種アプリケーションインストールできる</a:t>
            </a:r>
          </a:p>
        </p:txBody>
      </p:sp>
      <p:sp>
        <p:nvSpPr>
          <p:cNvPr id="8" name="吹き出し: 折線 7">
            <a:extLst>
              <a:ext uri="{FF2B5EF4-FFF2-40B4-BE49-F238E27FC236}">
                <a16:creationId xmlns:a16="http://schemas.microsoft.com/office/drawing/2014/main" id="{917ED4AF-3161-4BF0-BBCB-6DD6DE9F7FF5}"/>
              </a:ext>
            </a:extLst>
          </p:cNvPr>
          <p:cNvSpPr/>
          <p:nvPr/>
        </p:nvSpPr>
        <p:spPr>
          <a:xfrm>
            <a:off x="7910424" y="2731698"/>
            <a:ext cx="2587926" cy="871268"/>
          </a:xfrm>
          <a:prstGeom prst="borderCallout2">
            <a:avLst>
              <a:gd name="adj1" fmla="val 101918"/>
              <a:gd name="adj2" fmla="val 75914"/>
              <a:gd name="adj3" fmla="val 168255"/>
              <a:gd name="adj4" fmla="val 75876"/>
              <a:gd name="adj5" fmla="val 206559"/>
              <a:gd name="adj6" fmla="val 32811"/>
            </a:avLst>
          </a:prstGeom>
          <a:ln w="762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テキストファイルを</a:t>
            </a:r>
            <a:br>
              <a:rPr kumimoji="1" lang="en-US" altLang="ja-JP" dirty="0"/>
            </a:br>
            <a:r>
              <a:rPr kumimoji="1" lang="ja-JP" altLang="en-US" dirty="0"/>
              <a:t>編集できるエディタ</a:t>
            </a:r>
          </a:p>
        </p:txBody>
      </p:sp>
    </p:spTree>
    <p:extLst>
      <p:ext uri="{BB962C8B-B14F-4D97-AF65-F5344CB8AC3E}">
        <p14:creationId xmlns:p14="http://schemas.microsoft.com/office/powerpoint/2010/main" val="25962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E0354D0-8E84-472C-AF7E-4095A7DA8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CC6DD7-F0FB-46CC-AC28-3D88585C58C0}"/>
              </a:ext>
            </a:extLst>
          </p:cNvPr>
          <p:cNvSpPr/>
          <p:nvPr/>
        </p:nvSpPr>
        <p:spPr>
          <a:xfrm>
            <a:off x="5127172" y="5035131"/>
            <a:ext cx="881742" cy="100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折線 6">
            <a:extLst>
              <a:ext uri="{FF2B5EF4-FFF2-40B4-BE49-F238E27FC236}">
                <a16:creationId xmlns:a16="http://schemas.microsoft.com/office/drawing/2014/main" id="{FFA6AD73-BF8D-4B27-AC5E-9C498582BFBE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234077"/>
              <a:gd name="adj4" fmla="val 45790"/>
              <a:gd name="adj5" fmla="val 797570"/>
              <a:gd name="adj6" fmla="val 4582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kumimoji="1" lang="ja-JP" altLang="en-US" dirty="0"/>
              <a:t>を起動（起動には</a:t>
            </a:r>
            <a:r>
              <a:rPr kumimoji="1" lang="en-US" altLang="ja-JP" dirty="0"/>
              <a:t>30</a:t>
            </a:r>
            <a:r>
              <a:rPr kumimoji="1" lang="ja-JP" altLang="en-US" dirty="0"/>
              <a:t>秒から</a:t>
            </a:r>
            <a:r>
              <a:rPr kumimoji="1" lang="en-US" altLang="ja-JP" dirty="0"/>
              <a:t>60</a:t>
            </a:r>
            <a:r>
              <a:rPr kumimoji="1" lang="ja-JP" altLang="en-US" dirty="0"/>
              <a:t>秒程度かかる）</a:t>
            </a:r>
          </a:p>
        </p:txBody>
      </p:sp>
    </p:spTree>
    <p:extLst>
      <p:ext uri="{BB962C8B-B14F-4D97-AF65-F5344CB8AC3E}">
        <p14:creationId xmlns:p14="http://schemas.microsoft.com/office/powerpoint/2010/main" val="1854513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E7042E-ADF8-4C32-8DCA-E08EFEF9B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BC12E67-42D2-46C3-AA94-D47704017835}"/>
              </a:ext>
            </a:extLst>
          </p:cNvPr>
          <p:cNvSpPr/>
          <p:nvPr/>
        </p:nvSpPr>
        <p:spPr>
          <a:xfrm>
            <a:off x="7491118" y="6435481"/>
            <a:ext cx="414068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01C4AF09-AABC-4E04-AFC6-5FDA42D43122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27137"/>
              <a:gd name="adj3" fmla="val 166689"/>
              <a:gd name="adj4" fmla="val 27307"/>
              <a:gd name="adj5" fmla="val 1024553"/>
              <a:gd name="adj6" fmla="val 61283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ペンギンのアイコンが出て、次のような画面が表示されれば</a:t>
            </a:r>
            <a:r>
              <a:rPr kumimoji="1" lang="en-US" altLang="ja-JP" dirty="0"/>
              <a:t>OK</a:t>
            </a:r>
            <a:r>
              <a:rPr kumimoji="1" lang="ja-JP" altLang="en-US" dirty="0" err="1"/>
              <a:t>。</a:t>
            </a:r>
            <a:r>
              <a:rPr kumimoji="1" lang="ja-JP" altLang="en-US" dirty="0"/>
              <a:t>操作を終える際は</a:t>
            </a:r>
            <a:r>
              <a:rPr kumimoji="1" lang="en-US" altLang="ja-JP" dirty="0"/>
              <a:t>[</a:t>
            </a:r>
            <a:r>
              <a:rPr kumimoji="1" lang="ja-JP" altLang="en-US" dirty="0"/>
              <a:t>終了</a:t>
            </a:r>
            <a:r>
              <a:rPr kumimoji="1" lang="en-US" altLang="ja-JP" dirty="0"/>
              <a:t>]</a:t>
            </a:r>
            <a:r>
              <a:rPr kumimoji="1" lang="ja-JP" altLang="en-US" dirty="0"/>
              <a:t>から</a:t>
            </a:r>
            <a:r>
              <a:rPr kumimoji="1" lang="en-US" altLang="ja-JP" dirty="0" err="1"/>
              <a:t>Jupyter</a:t>
            </a:r>
            <a:r>
              <a:rPr kumimoji="1" lang="ja-JP" altLang="en-US" dirty="0"/>
              <a:t>を閉じる。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9C9838-4EBE-4823-995B-AFB481BF119B}"/>
              </a:ext>
            </a:extLst>
          </p:cNvPr>
          <p:cNvSpPr/>
          <p:nvPr/>
        </p:nvSpPr>
        <p:spPr>
          <a:xfrm>
            <a:off x="9447825" y="782899"/>
            <a:ext cx="569754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96E63B7-EE5A-4D6F-91AF-7D15A54E615D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7698152" y="1205593"/>
            <a:ext cx="2034550" cy="5229888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17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A41068-F22B-421F-9930-78D6395D1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9F89A69-0147-4B1B-A3AA-29F0CF4338E7}"/>
              </a:ext>
            </a:extLst>
          </p:cNvPr>
          <p:cNvSpPr/>
          <p:nvPr/>
        </p:nvSpPr>
        <p:spPr>
          <a:xfrm>
            <a:off x="8495325" y="1022384"/>
            <a:ext cx="414068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D2059017-11E0-4E10-9957-9AF632456343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27137"/>
              <a:gd name="adj3" fmla="val 615305"/>
              <a:gd name="adj4" fmla="val 27311"/>
              <a:gd name="adj5" fmla="val 1067631"/>
              <a:gd name="adj6" fmla="val 63494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ペンギンのアイコンも消えれば正常に終了。</a:t>
            </a:r>
            <a:r>
              <a:rPr kumimoji="1" lang="en-US" altLang="ja-JP" dirty="0"/>
              <a:t>[x]</a:t>
            </a:r>
            <a:r>
              <a:rPr kumimoji="1" lang="ja-JP" altLang="en-US" dirty="0"/>
              <a:t>をしてからブラウザを閉じる。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50ADCD-2FF6-40D0-9B28-EA1BB36C8239}"/>
              </a:ext>
            </a:extLst>
          </p:cNvPr>
          <p:cNvSpPr/>
          <p:nvPr/>
        </p:nvSpPr>
        <p:spPr>
          <a:xfrm>
            <a:off x="7744211" y="6435306"/>
            <a:ext cx="414068" cy="42269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2724390-66D7-478D-8F6E-0D4BF7F46795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7951245" y="1445078"/>
            <a:ext cx="751114" cy="4990228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6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C472A5-4999-4168-A2EA-338394A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01F3EF27-8AB1-4A0C-B41B-2EE2B0C8E292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2270"/>
              <a:gd name="adj2" fmla="val 17485"/>
              <a:gd name="adj3" fmla="val 531003"/>
              <a:gd name="adj4" fmla="val 17425"/>
              <a:gd name="adj5" fmla="val 637902"/>
              <a:gd name="adj6" fmla="val 2462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Juputer</a:t>
            </a:r>
            <a:r>
              <a:rPr kumimoji="1" lang="ja-JP" altLang="en-US" dirty="0"/>
              <a:t>の</a:t>
            </a:r>
            <a:r>
              <a:rPr kumimoji="1" lang="en-US" altLang="ja-JP" dirty="0"/>
              <a:t>[</a:t>
            </a:r>
            <a:r>
              <a:rPr kumimoji="1" lang="ja-JP" altLang="en-US" dirty="0"/>
              <a:t>終了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を押さずにブラウザを</a:t>
            </a:r>
            <a:r>
              <a:rPr kumimoji="1" lang="en-US" altLang="ja-JP" dirty="0"/>
              <a:t>[X]</a:t>
            </a:r>
            <a:r>
              <a:rPr kumimoji="1" lang="ja-JP" altLang="en-US" dirty="0"/>
              <a:t>で閉じて、ターミナルが残った場合は「</a:t>
            </a:r>
            <a:r>
              <a:rPr kumimoji="1" lang="en-US" altLang="ja-JP" dirty="0"/>
              <a:t>Ctrl + C</a:t>
            </a:r>
            <a:r>
              <a:rPr kumimoji="1" lang="ja-JP" altLang="en-US" dirty="0"/>
              <a:t>」を</a:t>
            </a:r>
            <a:r>
              <a:rPr kumimoji="1" lang="en-US" altLang="ja-JP" dirty="0"/>
              <a:t>2</a:t>
            </a:r>
            <a:r>
              <a:rPr kumimoji="1" lang="ja-JP" altLang="en-US" dirty="0"/>
              <a:t>回押す</a:t>
            </a:r>
          </a:p>
        </p:txBody>
      </p:sp>
    </p:spTree>
    <p:extLst>
      <p:ext uri="{BB962C8B-B14F-4D97-AF65-F5344CB8AC3E}">
        <p14:creationId xmlns:p14="http://schemas.microsoft.com/office/powerpoint/2010/main" val="230215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2645583-26C9-46F4-A6E3-BC76E501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6501AD-BA1C-47E2-A305-2BD4C713458C}"/>
              </a:ext>
            </a:extLst>
          </p:cNvPr>
          <p:cNvSpPr/>
          <p:nvPr/>
        </p:nvSpPr>
        <p:spPr>
          <a:xfrm>
            <a:off x="11153955" y="2863970"/>
            <a:ext cx="448573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吹き出し: 折線 3">
            <a:extLst>
              <a:ext uri="{FF2B5EF4-FFF2-40B4-BE49-F238E27FC236}">
                <a16:creationId xmlns:a16="http://schemas.microsoft.com/office/drawing/2014/main" id="{D4268D25-2DAA-4C10-8824-BF7D21BC58D2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291076"/>
              <a:gd name="adj4" fmla="val 93387"/>
              <a:gd name="adj5" fmla="val 456227"/>
              <a:gd name="adj6" fmla="val 93441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時計をクリックして、歯車のマークから設定を開く</a:t>
            </a:r>
          </a:p>
        </p:txBody>
      </p:sp>
    </p:spTree>
    <p:extLst>
      <p:ext uri="{BB962C8B-B14F-4D97-AF65-F5344CB8AC3E}">
        <p14:creationId xmlns:p14="http://schemas.microsoft.com/office/powerpoint/2010/main" val="89629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651B1CA-6C14-49D9-8DC7-EE3AEEC5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CBE6490-8D87-4CC4-B869-50AF64A25587}"/>
              </a:ext>
            </a:extLst>
          </p:cNvPr>
          <p:cNvSpPr/>
          <p:nvPr/>
        </p:nvSpPr>
        <p:spPr>
          <a:xfrm>
            <a:off x="0" y="4235570"/>
            <a:ext cx="2035834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6D66B6D0-B819-4C27-8D03-24ED4F2AF4DD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335015"/>
              <a:gd name="adj4" fmla="val 11199"/>
              <a:gd name="adj5" fmla="val 674409"/>
              <a:gd name="adj6" fmla="val 11331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Chromebook</a:t>
            </a:r>
            <a:r>
              <a:rPr kumimoji="1" lang="ja-JP" altLang="en-US" dirty="0"/>
              <a:t>の</a:t>
            </a:r>
            <a:r>
              <a:rPr kumimoji="1" lang="en-US" altLang="ja-JP" dirty="0"/>
              <a:t>[</a:t>
            </a:r>
            <a:r>
              <a:rPr kumimoji="1" lang="ja-JP" altLang="en-US" dirty="0"/>
              <a:t>設定</a:t>
            </a:r>
            <a:r>
              <a:rPr kumimoji="1" lang="en-US" altLang="ja-JP" dirty="0"/>
              <a:t>]</a:t>
            </a:r>
            <a:r>
              <a:rPr kumimoji="1" lang="ja-JP" altLang="en-US" dirty="0"/>
              <a:t>の</a:t>
            </a:r>
            <a:r>
              <a:rPr kumimoji="1" lang="en-US" altLang="ja-JP" dirty="0"/>
              <a:t>[</a:t>
            </a:r>
            <a:r>
              <a:rPr kumimoji="1" lang="ja-JP" altLang="en-US" dirty="0"/>
              <a:t>詳細設定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を開く</a:t>
            </a:r>
          </a:p>
        </p:txBody>
      </p:sp>
    </p:spTree>
    <p:extLst>
      <p:ext uri="{BB962C8B-B14F-4D97-AF65-F5344CB8AC3E}">
        <p14:creationId xmlns:p14="http://schemas.microsoft.com/office/powerpoint/2010/main" val="334393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CF0D3B-28EC-470E-A8D4-5C408838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3BE989-0D1F-48E7-A244-6BB678CADCFE}"/>
              </a:ext>
            </a:extLst>
          </p:cNvPr>
          <p:cNvSpPr/>
          <p:nvPr/>
        </p:nvSpPr>
        <p:spPr>
          <a:xfrm>
            <a:off x="0" y="6098875"/>
            <a:ext cx="2104845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EB4569-457E-4311-AD8D-774EA4D29708}"/>
              </a:ext>
            </a:extLst>
          </p:cNvPr>
          <p:cNvSpPr/>
          <p:nvPr/>
        </p:nvSpPr>
        <p:spPr>
          <a:xfrm>
            <a:off x="7781026" y="1337095"/>
            <a:ext cx="1026544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折線 5">
            <a:extLst>
              <a:ext uri="{FF2B5EF4-FFF2-40B4-BE49-F238E27FC236}">
                <a16:creationId xmlns:a16="http://schemas.microsoft.com/office/drawing/2014/main" id="{84E1870E-0951-4832-BC44-10CC130100CF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335015"/>
              <a:gd name="adj4" fmla="val 11199"/>
              <a:gd name="adj5" fmla="val 972894"/>
              <a:gd name="adj6" fmla="val 1047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デベロッパー</a:t>
            </a:r>
            <a:r>
              <a:rPr kumimoji="1" lang="en-US" altLang="ja-JP" dirty="0"/>
              <a:t>]</a:t>
            </a:r>
            <a:r>
              <a:rPr kumimoji="1" lang="ja-JP" altLang="en-US" dirty="0"/>
              <a:t>の中の、「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開発環境」を</a:t>
            </a:r>
            <a:r>
              <a:rPr kumimoji="1" lang="en-US" altLang="ja-JP" dirty="0"/>
              <a:t>[</a:t>
            </a:r>
            <a:r>
              <a:rPr kumimoji="1" lang="ja-JP" altLang="en-US" dirty="0"/>
              <a:t>オンにする</a:t>
            </a:r>
            <a:r>
              <a:rPr kumimoji="1" lang="en-US" altLang="ja-JP" dirty="0"/>
              <a:t>]</a:t>
            </a:r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1E7506F-0138-43E8-B0BA-0813557D4F3C}"/>
              </a:ext>
            </a:extLst>
          </p:cNvPr>
          <p:cNvCxnSpPr/>
          <p:nvPr/>
        </p:nvCxnSpPr>
        <p:spPr>
          <a:xfrm flipV="1">
            <a:off x="2104845" y="1759789"/>
            <a:ext cx="5676181" cy="4431461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ysDash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3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018FDC-50D4-4358-BC7B-FBF86DD96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C5C4CE-2664-4867-A2E1-D7AFD6C342F8}"/>
              </a:ext>
            </a:extLst>
          </p:cNvPr>
          <p:cNvSpPr/>
          <p:nvPr/>
        </p:nvSpPr>
        <p:spPr>
          <a:xfrm>
            <a:off x="7970808" y="5158596"/>
            <a:ext cx="776377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C6B6C647-E37E-4C95-B8A8-05C09586D5C8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515318"/>
              <a:gd name="adj4" fmla="val 68855"/>
              <a:gd name="adj5" fmla="val 818349"/>
              <a:gd name="adj6" fmla="val 68909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「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開発環境をセットアップする」から</a:t>
            </a:r>
            <a:r>
              <a:rPr kumimoji="1" lang="en-US" altLang="ja-JP" dirty="0"/>
              <a:t>[</a:t>
            </a:r>
            <a:r>
              <a:rPr kumimoji="1" lang="ja-JP" altLang="en-US" dirty="0"/>
              <a:t>次へ</a:t>
            </a:r>
            <a:r>
              <a:rPr kumimoji="1" lang="en-US" altLang="ja-JP" dirty="0"/>
              <a:t>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3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677A10-7390-49F4-B316-A760C9B8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FBE5B04-44BC-4783-BB4E-BA2D4CDA2EC1}"/>
              </a:ext>
            </a:extLst>
          </p:cNvPr>
          <p:cNvSpPr/>
          <p:nvPr/>
        </p:nvSpPr>
        <p:spPr>
          <a:xfrm>
            <a:off x="7643004" y="5158596"/>
            <a:ext cx="1121434" cy="422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折線 4">
            <a:extLst>
              <a:ext uri="{FF2B5EF4-FFF2-40B4-BE49-F238E27FC236}">
                <a16:creationId xmlns:a16="http://schemas.microsoft.com/office/drawing/2014/main" id="{57468E85-56B2-4BEC-B1CC-FAF3935F18BD}"/>
              </a:ext>
            </a:extLst>
          </p:cNvPr>
          <p:cNvSpPr/>
          <p:nvPr/>
        </p:nvSpPr>
        <p:spPr>
          <a:xfrm>
            <a:off x="0" y="0"/>
            <a:ext cx="12192000" cy="628650"/>
          </a:xfrm>
          <a:prstGeom prst="borderCallout2">
            <a:avLst>
              <a:gd name="adj1" fmla="val 104167"/>
              <a:gd name="adj2" fmla="val 49994"/>
              <a:gd name="adj3" fmla="val 515318"/>
              <a:gd name="adj4" fmla="val 68855"/>
              <a:gd name="adj5" fmla="val 818349"/>
              <a:gd name="adj6" fmla="val 68909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「ユーザー名」と「ディスクサイズ」は変更せずに</a:t>
            </a:r>
            <a:r>
              <a:rPr kumimoji="1" lang="en-US" altLang="ja-JP" dirty="0"/>
              <a:t>[</a:t>
            </a:r>
            <a:r>
              <a:rPr kumimoji="1" lang="ja-JP" altLang="en-US" dirty="0"/>
              <a:t>インストール</a:t>
            </a:r>
            <a:r>
              <a:rPr kumimoji="1" lang="en-US" altLang="ja-JP" dirty="0"/>
              <a:t>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234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4BADD1-B97A-4332-A6E4-70A371688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9279E5-6A59-46BB-8878-F903BA172A7D}"/>
              </a:ext>
            </a:extLst>
          </p:cNvPr>
          <p:cNvSpPr/>
          <p:nvPr/>
        </p:nvSpPr>
        <p:spPr>
          <a:xfrm>
            <a:off x="0" y="3114674"/>
            <a:ext cx="12192000" cy="62865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とにかく待ちましょう</a:t>
            </a:r>
            <a:r>
              <a:rPr kumimoji="1" lang="en-US" altLang="ja-JP" dirty="0"/>
              <a:t>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6228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684</Words>
  <Application>Microsoft Office PowerPoint</Application>
  <PresentationFormat>ワイド画面</PresentationFormat>
  <Paragraphs>60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0" baseType="lpstr">
      <vt:lpstr>Arial</vt:lpstr>
      <vt:lpstr>Franklin Gothic Book</vt:lpstr>
      <vt:lpstr>Franklin Gothic Medium</vt:lpstr>
      <vt:lpstr>Office テーマ</vt:lpstr>
      <vt:lpstr>Chromebook setup</vt:lpstr>
      <vt:lpstr>実行環境</vt:lpstr>
      <vt:lpstr>Linuxモードのインストール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初期設定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動作の確認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Chromebook setup</dc:title>
  <dc:creator>Sasaki Shinichi</dc:creator>
  <cp:lastModifiedBy>佐々木 信一</cp:lastModifiedBy>
  <cp:revision>22</cp:revision>
  <dcterms:created xsi:type="dcterms:W3CDTF">2021-10-05T00:24:25Z</dcterms:created>
  <dcterms:modified xsi:type="dcterms:W3CDTF">2021-10-12T12:59:58Z</dcterms:modified>
</cp:coreProperties>
</file>